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1" r:id="rId6"/>
    <p:sldId id="259" r:id="rId7"/>
    <p:sldId id="271" r:id="rId8"/>
    <p:sldId id="258" r:id="rId9"/>
    <p:sldId id="272" r:id="rId10"/>
    <p:sldId id="265" r:id="rId11"/>
    <p:sldId id="266" r:id="rId12"/>
    <p:sldId id="273" r:id="rId13"/>
    <p:sldId id="267" r:id="rId14"/>
    <p:sldId id="270" r:id="rId15"/>
    <p:sldId id="274" r:id="rId16"/>
    <p:sldId id="275" r:id="rId17"/>
    <p:sldId id="269" r:id="rId18"/>
  </p:sldIdLst>
  <p:sldSz cx="7561263" cy="10693400"/>
  <p:notesSz cx="6881813" cy="10002838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8" autoAdjust="0"/>
    <p:restoredTop sz="94660"/>
  </p:normalViewPr>
  <p:slideViewPr>
    <p:cSldViewPr>
      <p:cViewPr varScale="1">
        <p:scale>
          <a:sx n="44" d="100"/>
          <a:sy n="44" d="100"/>
        </p:scale>
        <p:origin x="2202" y="6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334FD-79F9-4900-92A8-4AAEFE42455C}" type="datetimeFigureOut">
              <a:rPr lang="fr-FR" smtClean="0"/>
              <a:pPr/>
              <a:t>16/05/2018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1BA5-180F-45BA-844C-CB6144EA53C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Mia's Scribblings ~" panose="02000000000000000000" pitchFamily="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0039" y="1242244"/>
            <a:ext cx="72012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Comment s’appelle le jardinier de cette histoire?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fait-il pousser dans son potager?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A quel moment de la journée se passe ce texte?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</a:t>
            </a:r>
          </a:p>
          <a:p>
            <a:pPr marL="342900" indent="-342900"/>
            <a:endParaRPr lang="fr-FR" sz="1800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4247" y="4770636"/>
            <a:ext cx="7201224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Relève les noms des cinq instruments de musique de ce texte.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70558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Rectangle 11"/>
          <p:cNvSpPr/>
          <p:nvPr/>
        </p:nvSpPr>
        <p:spPr>
          <a:xfrm>
            <a:off x="324247" y="6714852"/>
            <a:ext cx="72370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Complète ce texte avec les mots suivants. </a:t>
            </a:r>
            <a:r>
              <a:rPr lang="fr-FR" sz="1800" i="1" dirty="0">
                <a:latin typeface="Comic Sans MS" pitchFamily="66" charset="0"/>
              </a:rPr>
              <a:t>(attention aux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i="1" dirty="0">
                <a:latin typeface="Comic Sans MS" pitchFamily="66" charset="0"/>
              </a:rPr>
              <a:t>intrus) </a:t>
            </a:r>
            <a:r>
              <a:rPr lang="fr-FR" sz="2400" b="1" dirty="0">
                <a:latin typeface="Cursive standard" pitchFamily="2" charset="0"/>
              </a:rPr>
              <a:t> vent – légumes - instruments – vendre - cuivres  qualité – </a:t>
            </a:r>
            <a:r>
              <a:rPr lang="fr-FR" sz="2400" b="1" dirty="0" err="1">
                <a:latin typeface="Cursive standard" pitchFamily="2" charset="0"/>
              </a:rPr>
              <a:t>Divari</a:t>
            </a:r>
            <a:r>
              <a:rPr lang="fr-FR" sz="2400" b="1" dirty="0">
                <a:latin typeface="Cursive standard" pitchFamily="2" charset="0"/>
              </a:rPr>
              <a:t> – musiciens – percussions – acheter -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Monsieur ___________ fait pousser des _______________ de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musique d’une excellente ______________.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Les ____________ viennent de partout pour les lui _________.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Ses cordes, ses ______________, ses ______________et ses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instruments à _________ ont un son excellent.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377249"/>
              </p:ext>
            </p:extLst>
          </p:nvPr>
        </p:nvGraphicFramePr>
        <p:xfrm>
          <a:off x="324247" y="5330733"/>
          <a:ext cx="701024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747">
                  <a:extLst>
                    <a:ext uri="{9D8B030D-6E8A-4147-A177-3AD203B41FA5}">
                      <a16:colId xmlns:a16="http://schemas.microsoft.com/office/drawing/2014/main" val="806012660"/>
                    </a:ext>
                  </a:extLst>
                </a:gridCol>
                <a:gridCol w="2336747">
                  <a:extLst>
                    <a:ext uri="{9D8B030D-6E8A-4147-A177-3AD203B41FA5}">
                      <a16:colId xmlns:a16="http://schemas.microsoft.com/office/drawing/2014/main" val="3542416804"/>
                    </a:ext>
                  </a:extLst>
                </a:gridCol>
                <a:gridCol w="2336747">
                  <a:extLst>
                    <a:ext uri="{9D8B030D-6E8A-4147-A177-3AD203B41FA5}">
                      <a16:colId xmlns:a16="http://schemas.microsoft.com/office/drawing/2014/main" val="1855962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4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154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4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15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6</a:t>
            </a:r>
          </a:p>
        </p:txBody>
      </p:sp>
      <p:sp>
        <p:nvSpPr>
          <p:cNvPr id="26626" name="AutoShape 2" descr="Résultat de recherche d'images pour &quot;coquelicot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30" name="AutoShape 6" descr="Résultat de recherche d'images pour &quot;pensée fleur violett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36" name="AutoShape 12" descr="Résultat de recherche d'images pour &quot;coquelico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40" name="AutoShape 16" descr="Résultat de recherche d'images pour &quot;pensé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42" name="AutoShape 18" descr="Résultat de recherche d'images pour &quot;pensé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50" name="AutoShape 26" descr="Résultat de recherche d'images pour &quot;dahlia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53" name="AutoShape 29" descr="Résultat de recherche d'images pour &quot;geranium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71" name="AutoShape 47" descr="Résultat de recherche d'images pour &quot;lys dessin faci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75" name="AutoShape 51" descr="Résultat de recherche d'images pour &quot;soucis fleur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85" name="AutoShape 61" descr="Résultat de recherche d'images pour &quot;digitale dessi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6689" name="AutoShape 65" descr="Résultat de recherche d'images pour &quot;chrysanthèm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324247" y="4266580"/>
            <a:ext cx="723701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Complète ce texte avec les mots suivants. </a:t>
            </a:r>
            <a:r>
              <a:rPr lang="fr-FR" sz="1800" i="1" dirty="0">
                <a:latin typeface="Comic Sans MS" pitchFamily="66" charset="0"/>
              </a:rPr>
              <a:t>(attention aux </a:t>
            </a:r>
          </a:p>
          <a:p>
            <a:pPr marL="342900" indent="-342900" algn="ctr">
              <a:lnSpc>
                <a:spcPct val="150000"/>
              </a:lnSpc>
            </a:pPr>
            <a:r>
              <a:rPr lang="fr-FR" sz="1800" i="1" dirty="0">
                <a:latin typeface="Comic Sans MS" pitchFamily="66" charset="0"/>
              </a:rPr>
              <a:t>intrus) </a:t>
            </a:r>
            <a:r>
              <a:rPr lang="fr-FR" sz="2400" b="1" dirty="0">
                <a:latin typeface="Cursive standard" pitchFamily="2" charset="0"/>
              </a:rPr>
              <a:t>deuxième – malice - troisième – compositeur – chanteur - grisonnante - engrais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 ____________ candidat est un _____________ à la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chevelure _______________ et au regard plein de _________.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a fabriqué un _____________ pour les instruments de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musique.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5" name="Rectangle 24"/>
          <p:cNvSpPr/>
          <p:nvPr/>
        </p:nvSpPr>
        <p:spPr>
          <a:xfrm>
            <a:off x="324247" y="1242244"/>
            <a:ext cx="72370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Comment s’appelle le troisième candidat?__________________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 est son métier?_________________________________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fait toujours 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à la fin de la visite?________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4247" y="7578948"/>
            <a:ext cx="72370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Qu’est-ce qu’une « besace »?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fr-FR" sz="1800" u="sng" dirty="0">
                <a:latin typeface="Comic Sans MS" pitchFamily="66" charset="0"/>
              </a:rPr>
              <a:t>Comment est l’engrais de </a:t>
            </a:r>
            <a:r>
              <a:rPr lang="fr-FR" sz="1800" u="sng" dirty="0" err="1">
                <a:latin typeface="Comic Sans MS" pitchFamily="66" charset="0"/>
              </a:rPr>
              <a:t>Mister</a:t>
            </a:r>
            <a:r>
              <a:rPr lang="fr-FR" sz="1800" u="sng" dirty="0">
                <a:latin typeface="Comic Sans MS" pitchFamily="66" charset="0"/>
              </a:rPr>
              <a:t> </a:t>
            </a:r>
            <a:r>
              <a:rPr lang="fr-FR" sz="1800" u="sng" dirty="0" err="1">
                <a:latin typeface="Comic Sans MS" pitchFamily="66" charset="0"/>
              </a:rPr>
              <a:t>Manynotes</a:t>
            </a:r>
            <a:r>
              <a:rPr lang="fr-FR" sz="1800" u="sng" dirty="0">
                <a:latin typeface="Comic Sans MS" pitchFamily="66" charset="0"/>
              </a:rPr>
              <a:t>? Décrie-le</a:t>
            </a:r>
            <a:r>
              <a:rPr lang="fr-FR" sz="1800" dirty="0"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0039" y="1242244"/>
            <a:ext cx="72370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Réponds par VRAI ou FAUX.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 err="1">
                <a:latin typeface="Comic Sans MS" pitchFamily="66" charset="0"/>
              </a:rPr>
              <a:t>Mister</a:t>
            </a:r>
            <a:r>
              <a:rPr lang="fr-FR" sz="1800" dirty="0">
                <a:latin typeface="Comic Sans MS" pitchFamily="66" charset="0"/>
              </a:rPr>
              <a:t> </a:t>
            </a:r>
            <a:r>
              <a:rPr lang="fr-FR" sz="1800" dirty="0" err="1">
                <a:latin typeface="Comic Sans MS" pitchFamily="66" charset="0"/>
              </a:rPr>
              <a:t>Manynotes</a:t>
            </a:r>
            <a:r>
              <a:rPr lang="fr-FR" sz="1800" dirty="0">
                <a:latin typeface="Comic Sans MS" pitchFamily="66" charset="0"/>
              </a:rPr>
              <a:t> sait lire les notes de musique.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possède une petite bouteille remplie d’un liquide vert.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Dans son engrais flottent des notes de musique.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Tout le monde connait la recette de cet engrais.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Avec cet engrais, les instruments ne feront plus de fausses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 notes.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616835" y="1614356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4655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Rectangle 17"/>
          <p:cNvSpPr/>
          <p:nvPr/>
        </p:nvSpPr>
        <p:spPr>
          <a:xfrm>
            <a:off x="324247" y="4626620"/>
            <a:ext cx="7056784" cy="46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u="sng" dirty="0">
                <a:latin typeface="Comic Sans MS" pitchFamily="66" charset="0"/>
              </a:rPr>
              <a:t>Retrouve le nom des notes de musique. (aide au tableau)</a:t>
            </a: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05123"/>
              </p:ext>
            </p:extLst>
          </p:nvPr>
        </p:nvGraphicFramePr>
        <p:xfrm>
          <a:off x="396255" y="5173260"/>
          <a:ext cx="677664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320">
                  <a:extLst>
                    <a:ext uri="{9D8B030D-6E8A-4147-A177-3AD203B41FA5}">
                      <a16:colId xmlns:a16="http://schemas.microsoft.com/office/drawing/2014/main" val="1323855068"/>
                    </a:ext>
                  </a:extLst>
                </a:gridCol>
                <a:gridCol w="3388320">
                  <a:extLst>
                    <a:ext uri="{9D8B030D-6E8A-4147-A177-3AD203B41FA5}">
                      <a16:colId xmlns:a16="http://schemas.microsoft.com/office/drawing/2014/main" val="3435158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800" dirty="0">
                        <a:solidFill>
                          <a:srgbClr val="7030A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4800" dirty="0">
                        <a:solidFill>
                          <a:srgbClr val="7030A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4800" dirty="0">
                        <a:solidFill>
                          <a:srgbClr val="7030A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4800" dirty="0">
                        <a:solidFill>
                          <a:srgbClr val="7030A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838853"/>
                  </a:ext>
                </a:extLst>
              </a:tr>
            </a:tbl>
          </a:graphicData>
        </a:graphic>
      </p:graphicFrame>
      <p:pic>
        <p:nvPicPr>
          <p:cNvPr id="28" name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639" y="6263565"/>
            <a:ext cx="436325" cy="307271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263" y="6013313"/>
            <a:ext cx="360370" cy="74804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2639" y="5287576"/>
            <a:ext cx="332258" cy="68561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263" y="5214928"/>
            <a:ext cx="481825" cy="722737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324247" y="7290916"/>
            <a:ext cx="7237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fr-FR" sz="1800" u="sng" dirty="0">
                <a:latin typeface="Comic Sans MS" pitchFamily="66" charset="0"/>
              </a:rPr>
              <a:t>Qu’est-ce que « l’art du contrepoint » Colorie la bonne explication.</a:t>
            </a:r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92153"/>
              </p:ext>
            </p:extLst>
          </p:nvPr>
        </p:nvGraphicFramePr>
        <p:xfrm>
          <a:off x="365718" y="8088830"/>
          <a:ext cx="679928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44">
                  <a:extLst>
                    <a:ext uri="{9D8B030D-6E8A-4147-A177-3AD203B41FA5}">
                      <a16:colId xmlns:a16="http://schemas.microsoft.com/office/drawing/2014/main" val="4024277744"/>
                    </a:ext>
                  </a:extLst>
                </a:gridCol>
                <a:gridCol w="3399644">
                  <a:extLst>
                    <a:ext uri="{9D8B030D-6E8A-4147-A177-3AD203B41FA5}">
                      <a16:colId xmlns:a16="http://schemas.microsoft.com/office/drawing/2014/main" val="4183623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C’est l’art de mettre un point à la fin d’une phrase.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C’est l’art de donner un coup de point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sur le nez de son voisin.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81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C’est l’art d’écrire des lignes de musique.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C’est l’art de couper la parole.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214921"/>
                  </a:ext>
                </a:extLst>
              </a:tr>
            </a:tbl>
          </a:graphicData>
        </a:graphic>
      </p:graphicFrame>
      <p:sp>
        <p:nvSpPr>
          <p:cNvPr id="34" name="Rectangle à coins arrondis 33"/>
          <p:cNvSpPr/>
          <p:nvPr/>
        </p:nvSpPr>
        <p:spPr>
          <a:xfrm>
            <a:off x="6372919" y="2034332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5582206" y="2466380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5593121" y="2898428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1188343" y="3708334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03" y="1242244"/>
            <a:ext cx="5540150" cy="18002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68263" y="306140"/>
            <a:ext cx="47525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Aide au tableau: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8303" y="3258468"/>
            <a:ext cx="62646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ronde            blanche            noire               croche</a:t>
            </a:r>
          </a:p>
        </p:txBody>
      </p:sp>
    </p:spTree>
    <p:extLst>
      <p:ext uri="{BB962C8B-B14F-4D97-AF65-F5344CB8AC3E}">
        <p14:creationId xmlns:p14="http://schemas.microsoft.com/office/powerpoint/2010/main" val="3789611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7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9" name="Rectangle 18"/>
          <p:cNvSpPr/>
          <p:nvPr/>
        </p:nvSpPr>
        <p:spPr>
          <a:xfrm>
            <a:off x="324247" y="1242244"/>
            <a:ext cx="7237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Comment s’appelle le dernier candidat?____________________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 est son métier?_________________________________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fait-il dans le jardin que les autres n’ont pas fait?________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24247" y="4770636"/>
            <a:ext cx="72008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Fait le portait de Ludwig: </a:t>
            </a:r>
            <a:r>
              <a:rPr lang="fr-FR" sz="1800" u="sng" dirty="0" err="1">
                <a:latin typeface="Comic Sans MS" pitchFamily="66" charset="0"/>
              </a:rPr>
              <a:t>aide-toi</a:t>
            </a:r>
            <a:r>
              <a:rPr lang="fr-FR" sz="1800" u="sng" dirty="0">
                <a:latin typeface="Comic Sans MS" pitchFamily="66" charset="0"/>
              </a:rPr>
              <a:t> du début du texte.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4247" y="7290916"/>
            <a:ext cx="72370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Réponds par VRAI ou FAUX.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Ludwig semble heureux d’être dans le jardin.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touche les instruments de musique.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souffle dans une contrebasse.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joue de la flûte traversière.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pince les cordes d’une clarinette.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sent les vibrations de la musique mais ne l’entend pas.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5210025" y="7662242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428703" y="8094290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3906751" y="8526338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3708623" y="8966323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4195253" y="9404720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6394734" y="9694763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7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>
          <a:xfrm>
            <a:off x="324247" y="5562724"/>
            <a:ext cx="723701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Complète ce texte avec les mots suivants. </a:t>
            </a:r>
            <a:r>
              <a:rPr lang="fr-FR" sz="1800" i="1" dirty="0">
                <a:latin typeface="Comic Sans MS" pitchFamily="66" charset="0"/>
              </a:rPr>
              <a:t>(attention aux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i="1" dirty="0">
                <a:latin typeface="Comic Sans MS" pitchFamily="66" charset="0"/>
              </a:rPr>
              <a:t>intrus)  </a:t>
            </a:r>
            <a:r>
              <a:rPr lang="fr-FR" sz="2400" b="1" dirty="0">
                <a:latin typeface="Cursive standard" pitchFamily="2" charset="0"/>
              </a:rPr>
              <a:t>cœur - </a:t>
            </a:r>
            <a:r>
              <a:rPr lang="fr-FR" sz="2400" b="1" dirty="0" err="1">
                <a:latin typeface="Cursive standard" pitchFamily="2" charset="0"/>
              </a:rPr>
              <a:t>Divari</a:t>
            </a:r>
            <a:r>
              <a:rPr lang="fr-FR" sz="2400" b="1" dirty="0">
                <a:latin typeface="Cursive standard" pitchFamily="2" charset="0"/>
              </a:rPr>
              <a:t> – musicien - jeune – héritier - écouter - vibrations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Ludwig est un ____________ garçon sourd depuis sa naissance.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sait sentir les _____________ de la musique et 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les instruments avec le ____________. Il sera donc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l’_____________ du jardin ___________.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4247" y="1242244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Est-ce que Ludwig répond à la question de 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?____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est content: Pourquoi? 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Quelle est la particularité de Ludwig? 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Ecoute-t-il les instruments de musique de la même façon que tous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les autres?________________________________________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318334"/>
            <a:ext cx="6084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ZoneTexte 3"/>
          <p:cNvSpPr txBox="1"/>
          <p:nvPr/>
        </p:nvSpPr>
        <p:spPr>
          <a:xfrm>
            <a:off x="324247" y="153027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latin typeface="Comic Sans MS" panose="030F0702030302020204" pitchFamily="66" charset="0"/>
              </a:rPr>
              <a:t>Dans cet album, nous avons rencontré des personnages différents.</a:t>
            </a:r>
          </a:p>
          <a:p>
            <a:r>
              <a:rPr lang="fr-FR" sz="1800" u="sng" dirty="0">
                <a:latin typeface="Comic Sans MS" panose="030F0702030302020204" pitchFamily="66" charset="0"/>
              </a:rPr>
              <a:t>Retrouve qui est qui.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44694"/>
              </p:ext>
            </p:extLst>
          </p:nvPr>
        </p:nvGraphicFramePr>
        <p:xfrm>
          <a:off x="396255" y="2610396"/>
          <a:ext cx="6938234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3288982674"/>
                    </a:ext>
                  </a:extLst>
                </a:gridCol>
                <a:gridCol w="1167280">
                  <a:extLst>
                    <a:ext uri="{9D8B030D-6E8A-4147-A177-3AD203B41FA5}">
                      <a16:colId xmlns:a16="http://schemas.microsoft.com/office/drawing/2014/main" val="2844805117"/>
                    </a:ext>
                  </a:extLst>
                </a:gridCol>
                <a:gridCol w="3610714">
                  <a:extLst>
                    <a:ext uri="{9D8B030D-6E8A-4147-A177-3AD203B41FA5}">
                      <a16:colId xmlns:a16="http://schemas.microsoft.com/office/drawing/2014/main" val="1831742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Monsieur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800" b="0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Divari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C’est une cantatrice dodue couverte de bijoux. Elle fait des vocalises avec brio.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241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Signor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Pizzicato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C’est un jeune chef d’orchestre énergique et plein d’assurance. Il a l’oreille absolue.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66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Frau </a:t>
                      </a: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Herz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aura bientôt 78 ans. Son métier lui a forgé un corps robuste et donné une santé de fer. Il se déplace avec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une canne vermoulue.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6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Mister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Manynotes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C’est un jeune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homme long et maigre avec un regard doux plein de sagesse.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3994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Ludwig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C’est un compositeur à la chevelure grisonnante et au regard plein de malice. Il maitrise l’art du contrepoint.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21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86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318334"/>
            <a:ext cx="6084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ZoneTexte 3"/>
          <p:cNvSpPr txBox="1"/>
          <p:nvPr/>
        </p:nvSpPr>
        <p:spPr>
          <a:xfrm>
            <a:off x="324247" y="153027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latin typeface="Comic Sans MS" panose="030F0702030302020204" pitchFamily="66" charset="0"/>
              </a:rPr>
              <a:t>À chaque fois, les participants voulaient « changer le jardin »</a:t>
            </a:r>
          </a:p>
          <a:p>
            <a:r>
              <a:rPr lang="fr-FR" sz="1800" dirty="0">
                <a:latin typeface="Comic Sans MS" panose="030F0702030302020204" pitchFamily="66" charset="0"/>
              </a:rPr>
              <a:t>Sauf le dernier.</a:t>
            </a:r>
          </a:p>
          <a:p>
            <a:r>
              <a:rPr lang="fr-FR" sz="1800" u="sng" dirty="0">
                <a:latin typeface="Comic Sans MS" panose="030F0702030302020204" pitchFamily="66" charset="0"/>
              </a:rPr>
              <a:t>Retrouve ce que chacun veut faire.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529360"/>
              </p:ext>
            </p:extLst>
          </p:nvPr>
        </p:nvGraphicFramePr>
        <p:xfrm>
          <a:off x="396255" y="2610396"/>
          <a:ext cx="6938234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3288982674"/>
                    </a:ext>
                  </a:extLst>
                </a:gridCol>
                <a:gridCol w="866011">
                  <a:extLst>
                    <a:ext uri="{9D8B030D-6E8A-4147-A177-3AD203B41FA5}">
                      <a16:colId xmlns:a16="http://schemas.microsoft.com/office/drawing/2014/main" val="2844805117"/>
                    </a:ext>
                  </a:extLst>
                </a:gridCol>
                <a:gridCol w="3911983">
                  <a:extLst>
                    <a:ext uri="{9D8B030D-6E8A-4147-A177-3AD203B41FA5}">
                      <a16:colId xmlns:a16="http://schemas.microsoft.com/office/drawing/2014/main" val="1831742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Signor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Pizzicato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Il veut se faire obéir des instruments de musique et supprimer les fausses notes.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Il veut rendre les instruments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« justes ».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66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Frau </a:t>
                      </a: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Herz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veut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donner un engrais aux plantations afin que les instruments sachent lire les notes et connaissent enfin tout l’art du contrepoint.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6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Mister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800" b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Manynotes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Son chant brillant ferra pousser les instruments de musique encore mieux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 Le jardin deviendra luxuriant.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399488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Ludwig, contrairement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aux autres participants, prend le jardin tel qu’il est.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touche les instruments et joue avec beaucoup de plaisir, attentif aux vibrations.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21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487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52239" y="318334"/>
            <a:ext cx="6084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0231" y="1449557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>
                <a:latin typeface="Comic Sans MS" pitchFamily="66" charset="0"/>
              </a:rPr>
              <a:t>Retrouve les mots du texte dans la grille, change de couleur pour chaque mot.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67151"/>
              </p:ext>
            </p:extLst>
          </p:nvPr>
        </p:nvGraphicFramePr>
        <p:xfrm>
          <a:off x="540271" y="2250360"/>
          <a:ext cx="6317500" cy="5328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250">
                  <a:extLst>
                    <a:ext uri="{9D8B030D-6E8A-4147-A177-3AD203B41FA5}">
                      <a16:colId xmlns:a16="http://schemas.microsoft.com/office/drawing/2014/main" val="1783050840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3009195435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60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4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1250">
                  <a:extLst>
                    <a:ext uri="{9D8B030D-6E8A-4147-A177-3AD203B41FA5}">
                      <a16:colId xmlns:a16="http://schemas.microsoft.com/office/drawing/2014/main" val="3705078582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omic Sans MS" pitchFamily="66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162297" y="8809670"/>
            <a:ext cx="7200800" cy="15775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06313" y="8809671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Comic Sans MS" pitchFamily="66" charset="0"/>
              </a:rPr>
              <a:t>DIVARI - GRILLE – CORDE – PERCUSSION – CUIVRE – INSTRUMENT – VENT – JARDIN – POTAGER – VERGER - FLUTE -  PICCOLO – VIOLON - TRAVERSIÈRE – GROSSE CAISSE – CONTREBASSE - MUSIQUE – CHEF- SOURD – JOUER – BEC - COEUR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871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4247" y="1386260"/>
            <a:ext cx="72370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fr-FR" sz="1800" u="sng" dirty="0">
                <a:latin typeface="Comic Sans MS" pitchFamily="66" charset="0"/>
              </a:rPr>
              <a:t>Explique en choisissant la bonne réponse.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« Ils croissaient à vue d’œil ! »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Ils croyaient être vu.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Ils grandissaient rapidement.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Ils jouaient de la musique.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ZoneTexte 11"/>
          <p:cNvSpPr txBox="1"/>
          <p:nvPr/>
        </p:nvSpPr>
        <p:spPr>
          <a:xfrm>
            <a:off x="360039" y="3564207"/>
            <a:ext cx="7237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Cherche dans le dictionnaire les mots </a:t>
            </a:r>
            <a:r>
              <a:rPr lang="fr-FR" sz="1800" b="1" u="sng" dirty="0">
                <a:latin typeface="Comic Sans MS" pitchFamily="66" charset="0"/>
              </a:rPr>
              <a:t>épanouir</a:t>
            </a:r>
            <a:r>
              <a:rPr lang="fr-FR" sz="1800" u="sng" dirty="0">
                <a:latin typeface="Comic Sans MS" pitchFamily="66" charset="0"/>
              </a:rPr>
              <a:t> et</a:t>
            </a:r>
          </a:p>
          <a:p>
            <a:pPr>
              <a:lnSpc>
                <a:spcPct val="150000"/>
              </a:lnSpc>
            </a:pPr>
            <a:r>
              <a:rPr lang="fr-FR" sz="1800" u="sng" dirty="0">
                <a:latin typeface="Comic Sans MS" pitchFamily="66" charset="0"/>
              </a:rPr>
              <a:t> </a:t>
            </a:r>
            <a:r>
              <a:rPr lang="fr-FR" sz="1800" b="1" u="sng" dirty="0">
                <a:latin typeface="Comic Sans MS" pitchFamily="66" charset="0"/>
              </a:rPr>
              <a:t>plate-bande</a:t>
            </a:r>
            <a:r>
              <a:rPr lang="fr-FR" sz="1800" u="sng" dirty="0">
                <a:latin typeface="Comic Sans MS" pitchFamily="66" charset="0"/>
              </a:rPr>
              <a:t> et recopie leur définition.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épanouir:_________________________________________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plate-bande:_______________________________________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60039" y="6173628"/>
            <a:ext cx="7237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u="sng" dirty="0">
                <a:latin typeface="Comic Sans MS" pitchFamily="66" charset="0"/>
              </a:rPr>
              <a:t>Pour éviter les répétitions, l’auteur utilise des synonymes du mot « jardin » trouve-les et recopie-les.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dirty="0">
                <a:latin typeface="Comic Sans MS" pitchFamily="66" charset="0"/>
              </a:rPr>
              <a:t>__________________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dirty="0">
                <a:latin typeface="Comic Sans MS" pitchFamily="66" charset="0"/>
              </a:rPr>
              <a:t>__________________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4247" y="821772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fr-FR" sz="1800" u="sng" dirty="0">
                <a:latin typeface="Comic Sans MS" pitchFamily="66" charset="0"/>
              </a:rPr>
              <a:t>Colorie tous les  mots de la même famille que SONORITÉ: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933013"/>
              </p:ext>
            </p:extLst>
          </p:nvPr>
        </p:nvGraphicFramePr>
        <p:xfrm>
          <a:off x="230819" y="8679636"/>
          <a:ext cx="7078206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24">
                  <a:extLst>
                    <a:ext uri="{9D8B030D-6E8A-4147-A177-3AD203B41FA5}">
                      <a16:colId xmlns:a16="http://schemas.microsoft.com/office/drawing/2014/main" val="28584156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5412890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6978672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7340485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38847357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4045190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sonore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sonner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somnoler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7032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4247" y="1170236"/>
            <a:ext cx="720122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 nouvel instrument de musique rencontre-t-on dans ce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texte?___________________________________________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cherche 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?_________________________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Quand doivent venir les personnes intéressées?____________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Rectangle 12"/>
          <p:cNvSpPr/>
          <p:nvPr/>
        </p:nvSpPr>
        <p:spPr>
          <a:xfrm>
            <a:off x="360039" y="5265107"/>
            <a:ext cx="723701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Réponds par VRAI ou FAUX.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a déjà 78 ans.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marche avec une canne.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C’est un jardinier avec un corps fort et solide.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se sent vieux et veut trouver un jardinier plus heureux.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708623" y="5702587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5436815" y="6487710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588943" y="6905178"/>
            <a:ext cx="74554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3204567" y="6134635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396255" y="8305993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324247" y="7765162"/>
            <a:ext cx="7128792" cy="46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Numérote ces phrases dans l’ordre de l’histoire.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756295" y="8305993"/>
            <a:ext cx="6804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cherche un successeur.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lui laissera son jardin inestimable après sa formation. 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choisira lui-même son successeur.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le formera à l’art de la culture d’instruments de musique.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passe une annonce dans le journal.</a:t>
            </a:r>
          </a:p>
          <a:p>
            <a:pPr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6255" y="8738041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396255" y="9170089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396255" y="9602137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396255" y="10034185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396255" y="8305993"/>
            <a:ext cx="3600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2</a:t>
            </a:r>
          </a:p>
        </p:txBody>
      </p:sp>
      <p:sp>
        <p:nvSpPr>
          <p:cNvPr id="6146" name="AutoShape 2" descr="Résultat de recherche d'images pour &quot;armure colori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6154" name="AutoShape 10" descr="Résultat de recherche d'images pour &quot;lance chevalier dessin&quot;"/>
          <p:cNvSpPr>
            <a:spLocks noChangeAspect="1" noChangeArrowheads="1"/>
          </p:cNvSpPr>
          <p:nvPr/>
        </p:nvSpPr>
        <p:spPr bwMode="auto">
          <a:xfrm>
            <a:off x="155575" y="-609600"/>
            <a:ext cx="1704975" cy="127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5" name="Rectangle 24"/>
          <p:cNvSpPr/>
          <p:nvPr/>
        </p:nvSpPr>
        <p:spPr>
          <a:xfrm>
            <a:off x="324247" y="1461701"/>
            <a:ext cx="72370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fr-FR" sz="1800" u="sng" dirty="0">
                <a:latin typeface="Comic Sans MS" pitchFamily="66" charset="0"/>
              </a:rPr>
              <a:t>Cherche dans le dictionnaire le mot </a:t>
            </a:r>
            <a:r>
              <a:rPr lang="fr-FR" sz="1800" b="1" u="sng" dirty="0">
                <a:latin typeface="Comic Sans MS" pitchFamily="66" charset="0"/>
              </a:rPr>
              <a:t>robuste</a:t>
            </a:r>
            <a:r>
              <a:rPr lang="fr-FR" sz="1800" u="sng" dirty="0">
                <a:latin typeface="Comic Sans MS" pitchFamily="66" charset="0"/>
              </a:rPr>
              <a:t> et</a:t>
            </a:r>
          </a:p>
          <a:p>
            <a:r>
              <a:rPr lang="fr-FR" sz="1800" u="sng" dirty="0">
                <a:latin typeface="Comic Sans MS" pitchFamily="66" charset="0"/>
              </a:rPr>
              <a:t>recopie sa définition.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robuste:__________________________________________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60039" y="3114452"/>
            <a:ext cx="4284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Relie les mots à leur définition.</a:t>
            </a:r>
          </a:p>
          <a:p>
            <a:pPr marL="342900" indent="-342900"/>
            <a:endParaRPr lang="fr-FR" sz="1800" dirty="0">
              <a:latin typeface="Comic Sans MS" pitchFamily="66" charset="0"/>
            </a:endParaRPr>
          </a:p>
        </p:txBody>
      </p: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632525"/>
              </p:ext>
            </p:extLst>
          </p:nvPr>
        </p:nvGraphicFramePr>
        <p:xfrm>
          <a:off x="36215" y="3629303"/>
          <a:ext cx="736947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3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438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vermoulu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courageuses, en bonne santé.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forgé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bois usé,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piqué par des larves d’insectes.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mains vaillantes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fabriqué.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inestimable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d’une grande valeur.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324247" y="5852497"/>
            <a:ext cx="720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fr-FR" sz="1800" u="sng" dirty="0">
                <a:latin typeface="Comic Sans MS" pitchFamily="66" charset="0"/>
              </a:rPr>
              <a:t>Fait le portait de Monsieur </a:t>
            </a:r>
            <a:r>
              <a:rPr lang="fr-FR" sz="1800" u="sng" dirty="0" err="1">
                <a:latin typeface="Comic Sans MS" pitchFamily="66" charset="0"/>
              </a:rPr>
              <a:t>Divari</a:t>
            </a:r>
            <a:r>
              <a:rPr lang="fr-FR" sz="1800" u="sng" dirty="0">
                <a:latin typeface="Comic Sans MS" pitchFamily="66" charset="0"/>
              </a:rPr>
              <a:t> : </a:t>
            </a:r>
            <a:r>
              <a:rPr lang="fr-FR" sz="1800" u="sng" dirty="0" err="1">
                <a:latin typeface="Comic Sans MS" pitchFamily="66" charset="0"/>
              </a:rPr>
              <a:t>aide-toi</a:t>
            </a:r>
            <a:r>
              <a:rPr lang="fr-FR" sz="1800" u="sng" dirty="0">
                <a:latin typeface="Comic Sans MS" pitchFamily="66" charset="0"/>
              </a:rPr>
              <a:t> du texte.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3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247" y="1242244"/>
            <a:ext cx="72370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Y a-t-il beaucoup de personnes intéressées?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se passe-t-il le jour de la rencontre?__________________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font ces personnes derrière les grilles?________________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4247" y="4234636"/>
            <a:ext cx="7237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Réponds par VRAI ou FAUX.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Les instruments de musique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sont connus dans le monde entier.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A l’entrée du jardin, il y a de grandes grilles en fer.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Les participants viennent plusieurs jours avant la date prévue.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Les participants installent leurs tentes dans les jardins.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Une grosse pluie décourage les participants.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Seuls les plus courageux restent devant la grille.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4247" y="7789146"/>
            <a:ext cx="7237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L’averse permet à Monsieur </a:t>
            </a:r>
            <a:r>
              <a:rPr lang="fr-FR" sz="1800" u="sng" dirty="0" err="1">
                <a:latin typeface="Comic Sans MS" pitchFamily="66" charset="0"/>
              </a:rPr>
              <a:t>Divari</a:t>
            </a:r>
            <a:r>
              <a:rPr lang="fr-FR" sz="1800" u="sng" dirty="0">
                <a:latin typeface="Comic Sans MS" pitchFamily="66" charset="0"/>
              </a:rPr>
              <a:t> de faire un premier tri parmi tous ces postulants. Il « </a:t>
            </a:r>
            <a:r>
              <a:rPr lang="fr-FR" sz="1800" b="1" u="sng" dirty="0">
                <a:latin typeface="Comic Sans MS" pitchFamily="66" charset="0"/>
              </a:rPr>
              <a:t>sépare le bon grain de l’ivraie</a:t>
            </a:r>
            <a:r>
              <a:rPr lang="fr-FR" sz="1800" u="sng" dirty="0">
                <a:latin typeface="Comic Sans MS" pitchFamily="66" charset="0"/>
              </a:rPr>
              <a:t>. » Colorie la bonne explication.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Rectangle à coins arrondis 11"/>
          <p:cNvSpPr/>
          <p:nvPr/>
        </p:nvSpPr>
        <p:spPr>
          <a:xfrm>
            <a:off x="1188343" y="5095867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895842" y="5406052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6372919" y="6322868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5148783" y="6682908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5580831" y="7114956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6948983" y="5890820"/>
            <a:ext cx="468693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659607"/>
              </p:ext>
            </p:extLst>
          </p:nvPr>
        </p:nvGraphicFramePr>
        <p:xfrm>
          <a:off x="365718" y="8850666"/>
          <a:ext cx="679928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44">
                  <a:extLst>
                    <a:ext uri="{9D8B030D-6E8A-4147-A177-3AD203B41FA5}">
                      <a16:colId xmlns:a16="http://schemas.microsoft.com/office/drawing/2014/main" val="4024277744"/>
                    </a:ext>
                  </a:extLst>
                </a:gridCol>
                <a:gridCol w="3399644">
                  <a:extLst>
                    <a:ext uri="{9D8B030D-6E8A-4147-A177-3AD203B41FA5}">
                      <a16:colId xmlns:a16="http://schemas.microsoft.com/office/drawing/2014/main" val="4183623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sépare les bonnes graines des mauvaises graines.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sépare les bons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candidats des mauvais candidats.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81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sépare les bonnes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personnes des mauvaises graines.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Il sépare les bons candidats des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vraies personnes.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2149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4</a:t>
            </a:r>
          </a:p>
        </p:txBody>
      </p:sp>
      <p:sp>
        <p:nvSpPr>
          <p:cNvPr id="7" name="Rectangle 6"/>
          <p:cNvSpPr/>
          <p:nvPr/>
        </p:nvSpPr>
        <p:spPr>
          <a:xfrm>
            <a:off x="576063" y="5706740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00311" y="5697155"/>
            <a:ext cx="68049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La pluie s’est arrêtée.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le raccompagne jusqu’aux grilles du jardin.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va chercher le premier candidat.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le questionne sur ce qu’il pourrait apporter au jardin.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Il lui fait visiter le jardin.</a:t>
            </a:r>
          </a:p>
        </p:txBody>
      </p:sp>
      <p:sp>
        <p:nvSpPr>
          <p:cNvPr id="9" name="Rectangle 8"/>
          <p:cNvSpPr/>
          <p:nvPr/>
        </p:nvSpPr>
        <p:spPr>
          <a:xfrm>
            <a:off x="576063" y="6138788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76063" y="6570836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76063" y="7002884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576063" y="74349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76063" y="5706740"/>
            <a:ext cx="3600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4247" y="5130676"/>
            <a:ext cx="7128792" cy="46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Numérote ces phrases dans l’ordre de l’histoire.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60039" y="1242244"/>
            <a:ext cx="723701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Quelle heure est-il au début de ce texte? 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Combien de candidat reste-t-il?_________________________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Comment s’appelle le premier candidat? 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 est son métier?_________________________________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ZoneTexte 15"/>
          <p:cNvSpPr txBox="1"/>
          <p:nvPr/>
        </p:nvSpPr>
        <p:spPr>
          <a:xfrm>
            <a:off x="324247" y="8275505"/>
            <a:ext cx="723701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Ecris la question que pose Monsieur </a:t>
            </a:r>
            <a:r>
              <a:rPr lang="fr-FR" sz="1800" u="sng" dirty="0" err="1">
                <a:latin typeface="Comic Sans MS" pitchFamily="66" charset="0"/>
              </a:rPr>
              <a:t>Divari</a:t>
            </a:r>
            <a:r>
              <a:rPr lang="fr-FR" sz="1800" u="sng" dirty="0">
                <a:latin typeface="Comic Sans MS" pitchFamily="66" charset="0"/>
              </a:rPr>
              <a:t> au jeune chef d’orchestre. </a:t>
            </a:r>
            <a:r>
              <a:rPr lang="fr-FR" sz="1800" i="1" u="sng" dirty="0">
                <a:latin typeface="Comic Sans MS" pitchFamily="66" charset="0"/>
              </a:rPr>
              <a:t>Attention, la question n’est pas dans le texte, à toi de la reformuler!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4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ZoneTexte 16"/>
          <p:cNvSpPr txBox="1"/>
          <p:nvPr/>
        </p:nvSpPr>
        <p:spPr>
          <a:xfrm>
            <a:off x="324247" y="1314252"/>
            <a:ext cx="6984776" cy="2816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fr-FR" sz="1800" u="sng" dirty="0">
                <a:latin typeface="Comic Sans MS" pitchFamily="66" charset="0"/>
              </a:rPr>
              <a:t>Coche les bonnes réponses.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 err="1">
                <a:latin typeface="Comic Sans MS" pitchFamily="66" charset="0"/>
              </a:rPr>
              <a:t>Signor</a:t>
            </a:r>
            <a:r>
              <a:rPr lang="fr-FR" sz="1800" dirty="0">
                <a:latin typeface="Comic Sans MS" pitchFamily="66" charset="0"/>
              </a:rPr>
              <a:t> Pizzicato …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est chef d’orchestre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est plein d’éloges.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est convoité.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est plein d’assurance.</a:t>
            </a:r>
          </a:p>
          <a:p>
            <a:pPr marL="864428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est plein d’énergie.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60039" y="4338588"/>
            <a:ext cx="716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Relie chaque phrase à son explication.</a:t>
            </a:r>
          </a:p>
          <a:p>
            <a:pPr marL="342900" indent="-342900"/>
            <a:endParaRPr lang="fr-FR" sz="1800" dirty="0">
              <a:latin typeface="Comic Sans MS" pitchFamily="66" charset="0"/>
            </a:endParaRPr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65618"/>
              </p:ext>
            </p:extLst>
          </p:nvPr>
        </p:nvGraphicFramePr>
        <p:xfrm>
          <a:off x="180231" y="4698628"/>
          <a:ext cx="716500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 est plein d’assurance.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Il est beaucoup désiré.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 a l’oreille absolue.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Il est sûr de lui.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 jardin est convoité.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Il reconnait les fausses notes.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 fait des prouesses.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Il fait des merveilles.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360039" y="6959907"/>
            <a:ext cx="72012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fr-FR" sz="1800" u="sng" dirty="0">
                <a:latin typeface="Comic Sans MS" pitchFamily="66" charset="0"/>
              </a:rPr>
              <a:t>Recopie la </a:t>
            </a:r>
            <a:r>
              <a:rPr lang="fr-FR" sz="1800" b="1" u="sng" dirty="0">
                <a:latin typeface="Comic Sans MS" pitchFamily="66" charset="0"/>
              </a:rPr>
              <a:t>dernière</a:t>
            </a:r>
            <a:r>
              <a:rPr lang="fr-FR" sz="1800" u="sng" dirty="0">
                <a:latin typeface="Comic Sans MS" pitchFamily="66" charset="0"/>
              </a:rPr>
              <a:t> phrase dite par </a:t>
            </a:r>
            <a:r>
              <a:rPr lang="fr-FR" sz="1800" u="sng" dirty="0" err="1">
                <a:latin typeface="Comic Sans MS" pitchFamily="66" charset="0"/>
              </a:rPr>
              <a:t>Signor</a:t>
            </a:r>
            <a:r>
              <a:rPr lang="fr-FR" sz="1800" u="sng" dirty="0">
                <a:latin typeface="Comic Sans MS" pitchFamily="66" charset="0"/>
              </a:rPr>
              <a:t> Pizzicato.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« 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342900" indent="-342900"/>
            <a:endParaRPr lang="fr-FR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78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5</a:t>
            </a:r>
          </a:p>
        </p:txBody>
      </p:sp>
      <p:sp>
        <p:nvSpPr>
          <p:cNvPr id="7" name="Rectangle 6"/>
          <p:cNvSpPr/>
          <p:nvPr/>
        </p:nvSpPr>
        <p:spPr>
          <a:xfrm>
            <a:off x="324247" y="1242244"/>
            <a:ext cx="72370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u="sng" dirty="0">
                <a:latin typeface="Comic Sans MS" pitchFamily="66" charset="0"/>
              </a:rPr>
              <a:t>Réponds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Comment s’appelle la seconde candidate?___________________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Quel est son métier?_________________________________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fait encore 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à la fin de la visite?__________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</p:txBody>
      </p:sp>
      <p:sp>
        <p:nvSpPr>
          <p:cNvPr id="8" name="Rectangle 7"/>
          <p:cNvSpPr/>
          <p:nvPr/>
        </p:nvSpPr>
        <p:spPr>
          <a:xfrm>
            <a:off x="324247" y="6930876"/>
            <a:ext cx="72370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u="sng" dirty="0">
                <a:latin typeface="Comic Sans MS" pitchFamily="66" charset="0"/>
              </a:rPr>
              <a:t>Réponds par VRAI ou FAUX.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Madame Frau </a:t>
            </a:r>
            <a:r>
              <a:rPr lang="fr-FR" sz="1800" dirty="0" err="1">
                <a:latin typeface="Comic Sans MS" pitchFamily="66" charset="0"/>
              </a:rPr>
              <a:t>Herz</a:t>
            </a:r>
            <a:r>
              <a:rPr lang="fr-FR" sz="1800" dirty="0">
                <a:latin typeface="Comic Sans MS" pitchFamily="66" charset="0"/>
              </a:rPr>
              <a:t> est une danseuse.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Elle est maigre.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Elle porte beaucoup de bijoux.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Elle joue d’un instrument de musique.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Elle est admirative devant le jardin de 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4428703" y="7290916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124447" y="7722964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636615" y="8155012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428703" y="8587060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300911" y="8947100"/>
            <a:ext cx="93610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9" name="ZoneTexte 18"/>
          <p:cNvSpPr txBox="1"/>
          <p:nvPr/>
        </p:nvSpPr>
        <p:spPr>
          <a:xfrm>
            <a:off x="324247" y="4343132"/>
            <a:ext cx="7165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1800" u="sng" dirty="0">
                <a:latin typeface="Comic Sans MS" pitchFamily="66" charset="0"/>
              </a:rPr>
              <a:t>Relie chaque mot à son explication.</a:t>
            </a: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431438"/>
              </p:ext>
            </p:extLst>
          </p:nvPr>
        </p:nvGraphicFramePr>
        <p:xfrm>
          <a:off x="252239" y="4631164"/>
          <a:ext cx="7128368" cy="1829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des vocalises.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chanteuse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d’opéra.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une cantatrice.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exercices pour s’échauffer la voie.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luxuriant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riche.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43930"/>
                  </a:ext>
                </a:extLst>
              </a:tr>
              <a:tr h="35643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brio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talent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2169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4247" y="3581048"/>
            <a:ext cx="723701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Complète ce texte avec les mots suivants. </a:t>
            </a:r>
            <a:r>
              <a:rPr lang="fr-FR" sz="1800" i="1" dirty="0">
                <a:latin typeface="Comic Sans MS" pitchFamily="66" charset="0"/>
              </a:rPr>
              <a:t>(attention aux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i="1" dirty="0">
                <a:latin typeface="Comic Sans MS" pitchFamily="66" charset="0"/>
              </a:rPr>
              <a:t>intrus) </a:t>
            </a:r>
            <a:r>
              <a:rPr lang="fr-FR" sz="2400" b="1" dirty="0">
                <a:latin typeface="Cursive standard" pitchFamily="2" charset="0"/>
              </a:rPr>
              <a:t> jardin – candidat - monsieur – grilles – </a:t>
            </a:r>
          </a:p>
          <a:p>
            <a:pPr marL="342900" indent="-342900" algn="ctr">
              <a:lnSpc>
                <a:spcPct val="150000"/>
              </a:lnSpc>
            </a:pPr>
            <a:r>
              <a:rPr lang="fr-FR" sz="2400" b="1" dirty="0">
                <a:latin typeface="Cursive standard" pitchFamily="2" charset="0"/>
              </a:rPr>
              <a:t>musiciens - question – remercier -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Comme à chaque fois, ____________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fait visiter son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magnifique _____________ et pose une seule 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avant de ______________ et de raccompagner le 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jusqu’aux __________ du jardin.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4247" y="7103923"/>
            <a:ext cx="72012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fr-FR" sz="1800" u="sng" dirty="0">
                <a:latin typeface="Comic Sans MS" pitchFamily="66" charset="0"/>
              </a:rPr>
              <a:t>Recopie les </a:t>
            </a:r>
            <a:r>
              <a:rPr lang="fr-FR" sz="1800" b="1" u="sng" dirty="0">
                <a:latin typeface="Comic Sans MS" pitchFamily="66" charset="0"/>
              </a:rPr>
              <a:t>phrases exclamatives </a:t>
            </a:r>
            <a:r>
              <a:rPr lang="fr-FR" sz="1800" u="sng" dirty="0">
                <a:latin typeface="Comic Sans MS" pitchFamily="66" charset="0"/>
              </a:rPr>
              <a:t>dites par Frau </a:t>
            </a:r>
            <a:r>
              <a:rPr lang="fr-FR" sz="1800" u="sng" dirty="0" err="1">
                <a:latin typeface="Comic Sans MS" pitchFamily="66" charset="0"/>
              </a:rPr>
              <a:t>Herz</a:t>
            </a:r>
            <a:r>
              <a:rPr lang="fr-FR" sz="1800" u="sng" dirty="0"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« 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342900" indent="-342900"/>
            <a:endParaRPr lang="fr-FR" sz="1800" dirty="0">
              <a:latin typeface="Comic Sans MS" pitchFamily="66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4247" y="144016"/>
            <a:ext cx="6984776" cy="1098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185351"/>
            <a:ext cx="608488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lgerian" pitchFamily="82" charset="0"/>
              </a:rPr>
              <a:t> </a:t>
            </a:r>
            <a:r>
              <a:rPr lang="fr-FR" sz="4000" dirty="0">
                <a:latin typeface="Mia's Scribblings ~" panose="02000000000000000000" pitchFamily="2" charset="0"/>
              </a:rPr>
              <a:t>Les jardins </a:t>
            </a:r>
            <a:r>
              <a:rPr lang="fr-FR" sz="4000" dirty="0" err="1">
                <a:latin typeface="Mia's Scribblings ~" panose="02000000000000000000" pitchFamily="2" charset="0"/>
              </a:rPr>
              <a:t>Divari</a:t>
            </a:r>
            <a:endParaRPr lang="fr-FR" sz="4000" dirty="0">
              <a:latin typeface="Algerian" pitchFamily="82" charset="0"/>
            </a:endParaRPr>
          </a:p>
          <a:p>
            <a:pPr algn="ctr"/>
            <a:r>
              <a:rPr lang="fr-FR" sz="1800" dirty="0">
                <a:latin typeface="Comic Sans MS" pitchFamily="66" charset="0"/>
              </a:rPr>
              <a:t>Exercices du texte 5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329" y="90116"/>
            <a:ext cx="1440160" cy="1315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Rectangle 8"/>
          <p:cNvSpPr/>
          <p:nvPr/>
        </p:nvSpPr>
        <p:spPr>
          <a:xfrm>
            <a:off x="324247" y="1343576"/>
            <a:ext cx="723701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fr-FR" sz="1800" u="sng" dirty="0">
                <a:latin typeface="Comic Sans MS" pitchFamily="66" charset="0"/>
              </a:rPr>
              <a:t>Cherche dans le texte.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Au début du texte, quel mot l’auteur utilise-t-il pour remplacer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le mot « jardin »? 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Retrouve dans le texte une autre façon de nommer le jardinier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Monsieur </a:t>
            </a:r>
            <a:r>
              <a:rPr lang="fr-FR" sz="1800" dirty="0" err="1">
                <a:latin typeface="Comic Sans MS" pitchFamily="66" charset="0"/>
              </a:rPr>
              <a:t>Divari</a:t>
            </a:r>
            <a:r>
              <a:rPr lang="fr-FR" sz="1800" dirty="0">
                <a:latin typeface="Comic Sans MS" pitchFamily="66" charset="0"/>
              </a:rPr>
              <a:t> et 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6164435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7808</TotalTime>
  <Words>1923</Words>
  <Application>Microsoft Office PowerPoint</Application>
  <PresentationFormat>Personnalisé</PresentationFormat>
  <Paragraphs>481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Algerian</vt:lpstr>
      <vt:lpstr>Arial</vt:lpstr>
      <vt:lpstr>Calibri</vt:lpstr>
      <vt:lpstr>Comic Sans MS</vt:lpstr>
      <vt:lpstr>Cursive standard</vt:lpstr>
      <vt:lpstr>Mia's Scribblings ~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Microsoft</dc:creator>
  <cp:lastModifiedBy>nadege gorek</cp:lastModifiedBy>
  <cp:revision>364</cp:revision>
  <cp:lastPrinted>2016-04-09T20:23:14Z</cp:lastPrinted>
  <dcterms:created xsi:type="dcterms:W3CDTF">2016-02-07T10:44:30Z</dcterms:created>
  <dcterms:modified xsi:type="dcterms:W3CDTF">2018-05-16T16:01:10Z</dcterms:modified>
</cp:coreProperties>
</file>